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66" r:id="rId4"/>
    <p:sldId id="277" r:id="rId5"/>
    <p:sldId id="282" r:id="rId6"/>
    <p:sldId id="267" r:id="rId7"/>
    <p:sldId id="283" r:id="rId8"/>
    <p:sldId id="269" r:id="rId9"/>
    <p:sldId id="280" r:id="rId10"/>
    <p:sldId id="268" r:id="rId11"/>
    <p:sldId id="275" r:id="rId12"/>
    <p:sldId id="273" r:id="rId13"/>
    <p:sldId id="272" r:id="rId14"/>
    <p:sldId id="279" r:id="rId15"/>
    <p:sldId id="284" r:id="rId16"/>
    <p:sldId id="263" r:id="rId17"/>
    <p:sldId id="285" r:id="rId18"/>
    <p:sldId id="274" r:id="rId19"/>
    <p:sldId id="276" r:id="rId20"/>
    <p:sldId id="265" r:id="rId21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6FC"/>
    <a:srgbClr val="DB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  <a:t>2020/9/10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uantum computing and quantum supremacy, explained | WIRED UK">
            <a:extLst>
              <a:ext uri="{FF2B5EF4-FFF2-40B4-BE49-F238E27FC236}">
                <a16:creationId xmlns:a16="http://schemas.microsoft.com/office/drawing/2014/main" id="{68B17324-7C23-490B-8128-2D707B6D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84325" y="512445"/>
            <a:ext cx="9144000" cy="1437005"/>
          </a:xfrm>
        </p:spPr>
        <p:txBody>
          <a:bodyPr/>
          <a:lstStyle/>
          <a:p>
            <a:r>
              <a:rPr lang="en-US" altLang="zh-TW" sz="4000" dirty="0">
                <a:latin typeface="Times New Roman" panose="02020603050405020304" charset="0"/>
                <a:cs typeface="Times New Roman" panose="02020603050405020304" charset="0"/>
              </a:rPr>
              <a:t>NTU-IBM Q System</a:t>
            </a:r>
            <a:br>
              <a:rPr lang="en-US" altLang="zh-TW" sz="40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TW" sz="4000" dirty="0">
                <a:latin typeface="Times New Roman" panose="02020603050405020304" charset="0"/>
                <a:cs typeface="Times New Roman" panose="02020603050405020304" charset="0"/>
              </a:rPr>
              <a:t>2020 Q-Camp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5205413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</a:rPr>
              <a:t>Group</a:t>
            </a:r>
            <a:r>
              <a:rPr lang="zh-TW" altLang="en-US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</a:rPr>
              <a:t> </a:t>
            </a:r>
            <a:r>
              <a:rPr lang="en-US" altLang="zh-TW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</a:rPr>
              <a:t>members: </a:t>
            </a:r>
            <a:r>
              <a:rPr lang="zh-TW" altLang="en-US" dirty="0"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郭庭愷、劉峻瑋、張中瀚、高魁駿、李孟璋</a:t>
            </a:r>
            <a:endParaRPr lang="en-US" altLang="zh-TW" dirty="0"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</a:endParaRPr>
          </a:p>
          <a:p>
            <a:r>
              <a:rPr lang="en-US" altLang="zh-TW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</a:rPr>
              <a:t>Coach: </a:t>
            </a:r>
            <a:r>
              <a:rPr lang="zh-TW" altLang="en-US" dirty="0"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蔡沛愷</a:t>
            </a:r>
          </a:p>
        </p:txBody>
      </p:sp>
      <p:sp>
        <p:nvSpPr>
          <p:cNvPr id="4" name="副標題 2"/>
          <p:cNvSpPr>
            <a:spLocks noGrp="1"/>
          </p:cNvSpPr>
          <p:nvPr/>
        </p:nvSpPr>
        <p:spPr>
          <a:xfrm>
            <a:off x="730885" y="2479040"/>
            <a:ext cx="9937115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       </a:t>
            </a:r>
            <a:r>
              <a:rPr lang="en-US" altLang="zh-TW" sz="2800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</a:rPr>
              <a:t>Predicting molecules ground state energies and handwriting recognition with parametrized quantum circuit by using </a:t>
            </a:r>
          </a:p>
          <a:p>
            <a:endParaRPr lang="en-US" altLang="zh-TW" sz="2800" dirty="0">
              <a:latin typeface="Times New Roman" panose="02020603050405020304" charset="0"/>
              <a:ea typeface="標楷體" panose="03000509000000000000" charset="-120"/>
              <a:cs typeface="Times New Roman" panose="0202060305040502030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06" y="3432919"/>
            <a:ext cx="2846861" cy="14504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93" y="3697229"/>
            <a:ext cx="2726821" cy="87451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12094" y="385710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and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Ladder Circuit(Using staggered CNOT gates to make more entangled)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926" y="1889192"/>
            <a:ext cx="4953412" cy="34536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8" y="2382757"/>
            <a:ext cx="6032440" cy="22444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08993" y="1704526"/>
            <a:ext cx="24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original circuit block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ym typeface="+mn-ea"/>
              </a:rPr>
              <a:t>The GHZ version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15996780634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1691005"/>
            <a:ext cx="6029960" cy="31546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387976-D9E1-427D-8130-27502B85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60" y="1825308"/>
            <a:ext cx="5176345" cy="34604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ym typeface="+mn-ea"/>
              </a:rPr>
              <a:t>Sub-block of MPS-inspired ansatz</a:t>
            </a:r>
            <a:br>
              <a:rPr lang="en-US" altLang="zh-TW" dirty="0"/>
            </a:b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2213610"/>
            <a:ext cx="7008495" cy="27990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30" y="2016760"/>
            <a:ext cx="505269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Bell state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010" y="2042160"/>
            <a:ext cx="5705475" cy="27736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15" y="1872615"/>
            <a:ext cx="4770755" cy="3268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02BD4-BCB4-48A3-AD1D-7F088059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U3(unitary operation to three phase angles) gate run on MNIST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F5BEA-3E43-4BA0-8E83-7FBBC5DC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B511A-904C-49BF-A513-2E76B803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31630"/>
            <a:ext cx="5375080" cy="35173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837B79-B59E-4824-8248-D6ACD73F7C5C}"/>
              </a:ext>
            </a:extLst>
          </p:cNvPr>
          <p:cNvSpPr/>
          <p:nvPr/>
        </p:nvSpPr>
        <p:spPr>
          <a:xfrm>
            <a:off x="904269" y="1746855"/>
            <a:ext cx="4747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Run on CPU, Accuracy: 75%</a:t>
            </a:r>
            <a:endParaRPr lang="zh-TW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47AE3F-2943-4749-B8EE-7C3EFE780C7E}"/>
              </a:ext>
            </a:extLst>
          </p:cNvPr>
          <p:cNvSpPr/>
          <p:nvPr/>
        </p:nvSpPr>
        <p:spPr>
          <a:xfrm>
            <a:off x="6096000" y="1719044"/>
            <a:ext cx="4787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Run on GPU, Accuracy: 87%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5C0B0A-4CB3-4050-92BD-A9D16DD7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25" y="2410399"/>
            <a:ext cx="5568448" cy="36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9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A17A1-9D7C-45DA-9381-6150AAE3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Accuracy Comparison Between Difference </a:t>
            </a:r>
            <a:r>
              <a:rPr lang="en-US" altLang="zh-TW" dirty="0" err="1"/>
              <a:t>RyN</a:t>
            </a:r>
            <a:r>
              <a:rPr lang="en-US" altLang="zh-TW" dirty="0"/>
              <a:t> Gates Circuit</a:t>
            </a:r>
            <a:endParaRPr lang="zh-TW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12FB3E-5B3C-4D05-8AF1-BF634F0D7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C3633-1E0D-42FC-B7B9-79383186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93" y="1825625"/>
            <a:ext cx="7895414" cy="4351338"/>
          </a:xfrm>
          <a:prstGeom prst="rect">
            <a:avLst/>
          </a:prstGeom>
        </p:spPr>
      </p:pic>
      <p:pic>
        <p:nvPicPr>
          <p:cNvPr id="9" name="Picture 8" descr="Quantum computing and quantum supremacy, explained | WIRED UK">
            <a:extLst>
              <a:ext uri="{FF2B5EF4-FFF2-40B4-BE49-F238E27FC236}">
                <a16:creationId xmlns:a16="http://schemas.microsoft.com/office/drawing/2014/main" id="{1B598507-F968-4D02-AD4E-559482CDA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9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817245" y="752475"/>
            <a:ext cx="10058400" cy="5660390"/>
            <a:chOff x="1303" y="1104"/>
            <a:chExt cx="15840" cy="8914"/>
          </a:xfrm>
        </p:grpSpPr>
        <p:grpSp>
          <p:nvGrpSpPr>
            <p:cNvPr id="7" name="群組 6"/>
            <p:cNvGrpSpPr/>
            <p:nvPr/>
          </p:nvGrpSpPr>
          <p:grpSpPr>
            <a:xfrm>
              <a:off x="1303" y="1104"/>
              <a:ext cx="15840" cy="8914"/>
              <a:chOff x="1320" y="1104"/>
              <a:chExt cx="15840" cy="8914"/>
            </a:xfrm>
          </p:grpSpPr>
          <p:pic>
            <p:nvPicPr>
              <p:cNvPr id="4" name="圖片 3" descr="15996560946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1104"/>
                <a:ext cx="15840" cy="8914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4641" y="8857"/>
                <a:ext cx="747" cy="3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1786" y="9210"/>
                <a:ext cx="747" cy="3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249" y="3277"/>
              <a:ext cx="9069" cy="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576552" y="2136259"/>
            <a:ext cx="5525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It was our original plan. But we met the runtime problem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 the back-propagation step.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Quantum computing and quantum supremacy, explained | WIRED UK">
            <a:extLst>
              <a:ext uri="{FF2B5EF4-FFF2-40B4-BE49-F238E27FC236}">
                <a16:creationId xmlns:a16="http://schemas.microsoft.com/office/drawing/2014/main" id="{AB69957E-6A1E-4053-80F5-467B74CD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22487-F3EC-4EA5-B44F-E5BE745F499A}"/>
              </a:ext>
            </a:extLst>
          </p:cNvPr>
          <p:cNvSpPr txBox="1"/>
          <p:nvPr/>
        </p:nvSpPr>
        <p:spPr>
          <a:xfrm>
            <a:off x="257782" y="219987"/>
            <a:ext cx="65856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41135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A95A-DB35-4754-9D2F-544782E6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1" y="0"/>
            <a:ext cx="10515600" cy="1325563"/>
          </a:xfrm>
        </p:spPr>
        <p:txBody>
          <a:bodyPr/>
          <a:lstStyle/>
          <a:p>
            <a:r>
              <a:rPr lang="en-US" dirty="0"/>
              <a:t>In Progress: </a:t>
            </a:r>
            <a:br>
              <a:rPr lang="en-US" dirty="0"/>
            </a:br>
            <a:r>
              <a:rPr lang="en-US" dirty="0"/>
              <a:t>		Code </a:t>
            </a:r>
            <a:r>
              <a:rPr lang="en-US" dirty="0" err="1"/>
              <a:t>Cat&amp;Dog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C4931-D0AE-4F4A-A4A1-5F6229EE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2" y="1294918"/>
            <a:ext cx="7239627" cy="55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6C661-677B-4DF9-B6E9-2A4F3345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72679"/>
            <a:ext cx="5342580" cy="38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6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Summaries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seems sequential entanglement, exhibiting more </a:t>
            </a:r>
            <a:r>
              <a:rPr lang="en-US" altLang="zh-TW" dirty="0" err="1"/>
              <a:t>benenificial</a:t>
            </a:r>
            <a:r>
              <a:rPr lang="en-US" altLang="zh-TW" dirty="0"/>
              <a:t> to converge loss than that in long range one.</a:t>
            </a:r>
          </a:p>
          <a:p>
            <a:r>
              <a:rPr lang="en-US" altLang="zh-TW" dirty="0"/>
              <a:t>more </a:t>
            </a:r>
            <a:r>
              <a:rPr lang="en-US" altLang="zh-TW" dirty="0" err="1"/>
              <a:t>entaglement</a:t>
            </a:r>
            <a:r>
              <a:rPr lang="en-US" altLang="zh-TW" dirty="0"/>
              <a:t>, more powerful </a:t>
            </a:r>
          </a:p>
          <a:p>
            <a:pPr lvl="1"/>
            <a:r>
              <a:rPr lang="en-US" altLang="zh-TW" dirty="0" err="1"/>
              <a:t>Explaination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if only product state in the circuit</a:t>
            </a:r>
            <a:r>
              <a:rPr lang="zh-TW" altLang="en-US" dirty="0"/>
              <a:t>， </a:t>
            </a:r>
            <a:r>
              <a:rPr lang="en-US" altLang="zh-TW" dirty="0"/>
              <a:t>it is more similar to separately predict the bit of the binary representation of 0~9 rather than the whole number.</a:t>
            </a:r>
            <a:endParaRPr lang="zh-TW" altLang="en-US" dirty="0"/>
          </a:p>
        </p:txBody>
      </p:sp>
      <p:pic>
        <p:nvPicPr>
          <p:cNvPr id="5" name="Picture 4" descr="Quantum computing and quantum supremacy, explained | WIRED UK">
            <a:extLst>
              <a:ext uri="{FF2B5EF4-FFF2-40B4-BE49-F238E27FC236}">
                <a16:creationId xmlns:a16="http://schemas.microsoft.com/office/drawing/2014/main" id="{CC95F427-1B4E-4601-8D72-04A7631E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FC347-D623-4A51-90A4-D1877A46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Future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8753-FF3F-4AAD-8C0C-AB220733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 hybrid neural network model with VQE to predict the ground state energy  of  different hydrogen-like molecules.(in progress)</a:t>
            </a:r>
          </a:p>
          <a:p>
            <a:r>
              <a:rPr lang="en-US" dirty="0"/>
              <a:t>Try training our neural nets on the actual IBM machine (have attempted)</a:t>
            </a:r>
          </a:p>
          <a:p>
            <a:r>
              <a:rPr lang="en-US" dirty="0"/>
              <a:t>Compare results from an actual hardware with that from the simulator</a:t>
            </a:r>
          </a:p>
          <a:p>
            <a:r>
              <a:rPr lang="en-US" dirty="0"/>
              <a:t>Implement different image dataset on complex classical model + quantum circuit (</a:t>
            </a:r>
            <a:r>
              <a:rPr lang="en-US"/>
              <a:t>in progress)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1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rcRect l="23822" t="20076" r="24099" b="21665"/>
          <a:stretch>
            <a:fillRect/>
          </a:stretch>
        </p:blipFill>
        <p:spPr>
          <a:xfrm>
            <a:off x="838200" y="1371447"/>
            <a:ext cx="7620000" cy="47948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8200" y="3677624"/>
            <a:ext cx="7454462" cy="2563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38200" y="3768889"/>
            <a:ext cx="63981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Times New Roman" panose="02020603050405020304" charset="0"/>
                <a:cs typeface="Times New Roman" panose="02020603050405020304" charset="0"/>
              </a:rPr>
              <a:t> The </a:t>
            </a:r>
            <a:r>
              <a:rPr lang="en-US" altLang="zh-TW" sz="2000" b="1" dirty="0" err="1">
                <a:latin typeface="Times New Roman" panose="02020603050405020304" charset="0"/>
                <a:cs typeface="Times New Roman" panose="02020603050405020304" charset="0"/>
              </a:rPr>
              <a:t>metalearner</a:t>
            </a:r>
            <a:r>
              <a:rPr lang="en-US" altLang="zh-TW" sz="2000" b="1" dirty="0">
                <a:latin typeface="Times New Roman" panose="02020603050405020304" charset="0"/>
                <a:cs typeface="Times New Roman" panose="02020603050405020304" charset="0"/>
              </a:rPr>
              <a:t> using quantum </a:t>
            </a:r>
            <a:r>
              <a:rPr lang="en-US" altLang="zh-TW" sz="2000" b="1" dirty="0" err="1">
                <a:latin typeface="Times New Roman" panose="02020603050405020304" charset="0"/>
                <a:cs typeface="Times New Roman" panose="02020603050405020304" charset="0"/>
              </a:rPr>
              <a:t>circuit+LSTM</a:t>
            </a:r>
            <a:r>
              <a:rPr lang="en-US" altLang="zh-TW" sz="2000" b="1" dirty="0">
                <a:latin typeface="Times New Roman" panose="02020603050405020304" charset="0"/>
                <a:cs typeface="Times New Roman" panose="02020603050405020304" charset="0"/>
              </a:rPr>
              <a:t>:    </a:t>
            </a:r>
          </a:p>
          <a:p>
            <a:r>
              <a:rPr lang="en-US" altLang="zh-TW" dirty="0">
                <a:latin typeface="Times New Roman" panose="02020603050405020304" charset="0"/>
                <a:cs typeface="Times New Roman" panose="02020603050405020304" charset="0"/>
              </a:rPr>
              <a:t> https://github.com/BoschSamuel/QizGloria/tree/master/Notebooks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4190B4-5CA8-4F6B-9BA5-07AF61BF43A0}"/>
              </a:ext>
            </a:extLst>
          </p:cNvPr>
          <p:cNvSpPr/>
          <p:nvPr/>
        </p:nvSpPr>
        <p:spPr>
          <a:xfrm>
            <a:off x="914400" y="2514600"/>
            <a:ext cx="6619461" cy="1087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9E34DF-B4A9-467B-A8E7-EBA96E10DB67}"/>
              </a:ext>
            </a:extLst>
          </p:cNvPr>
          <p:cNvSpPr txBox="1"/>
          <p:nvPr/>
        </p:nvSpPr>
        <p:spPr>
          <a:xfrm>
            <a:off x="1450428" y="2418645"/>
            <a:ext cx="48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It combines the VQC and classical neural network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AB8C33-64DE-42D5-AD60-8BD13BBCECC2}"/>
              </a:ext>
            </a:extLst>
          </p:cNvPr>
          <p:cNvSpPr/>
          <p:nvPr/>
        </p:nvSpPr>
        <p:spPr>
          <a:xfrm>
            <a:off x="1450428" y="2776095"/>
            <a:ext cx="6842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The </a:t>
            </a:r>
            <a:r>
              <a:rPr lang="en-US" altLang="zh-TW" b="1" dirty="0" err="1"/>
              <a:t>qiskit</a:t>
            </a:r>
            <a:r>
              <a:rPr lang="en-US" altLang="zh-TW" b="1" dirty="0"/>
              <a:t> official documentation :   </a:t>
            </a:r>
            <a:r>
              <a:rPr lang="zh-TW" altLang="en-US" dirty="0"/>
              <a:t>https://qiskit.org/textbook/ch-machine-learning/machine-learning-qiskit-pytorch.html</a:t>
            </a:r>
          </a:p>
        </p:txBody>
      </p:sp>
      <p:pic>
        <p:nvPicPr>
          <p:cNvPr id="8" name="Picture 2" descr="Quantum computing and quantum supremacy, explained | WIRED UK">
            <a:extLst>
              <a:ext uri="{FF2B5EF4-FFF2-40B4-BE49-F238E27FC236}">
                <a16:creationId xmlns:a16="http://schemas.microsoft.com/office/drawing/2014/main" id="{67C03514-BD39-4343-9BD0-CE1679B9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sz="4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altLang="zh-TW" sz="4800">
                <a:latin typeface="Times New Roman" panose="02020603050405020304" charset="0"/>
                <a:cs typeface="Times New Roman" panose="02020603050405020304" charset="0"/>
              </a:rPr>
              <a:t>Thanks for your listening!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685800" y="270510"/>
            <a:ext cx="10058400" cy="6108700"/>
            <a:chOff x="1320" y="948"/>
            <a:chExt cx="15840" cy="9620"/>
          </a:xfrm>
        </p:grpSpPr>
        <p:grpSp>
          <p:nvGrpSpPr>
            <p:cNvPr id="8" name="群組 7"/>
            <p:cNvGrpSpPr/>
            <p:nvPr/>
          </p:nvGrpSpPr>
          <p:grpSpPr>
            <a:xfrm>
              <a:off x="1320" y="948"/>
              <a:ext cx="15840" cy="8780"/>
              <a:chOff x="1320" y="948"/>
              <a:chExt cx="15840" cy="8780"/>
            </a:xfrm>
          </p:grpSpPr>
          <p:pic>
            <p:nvPicPr>
              <p:cNvPr id="4" name="圖片 3" descr="1599656091989 (1)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0" y="948"/>
                <a:ext cx="15840" cy="8780"/>
              </a:xfrm>
              <a:prstGeom prst="rect">
                <a:avLst/>
              </a:prstGeom>
              <a:solidFill>
                <a:srgbClr val="F1F6FC"/>
              </a:solidFill>
            </p:spPr>
          </p:pic>
          <p:sp>
            <p:nvSpPr>
              <p:cNvPr id="7" name="矩形 6"/>
              <p:cNvSpPr/>
              <p:nvPr/>
            </p:nvSpPr>
            <p:spPr>
              <a:xfrm>
                <a:off x="7478" y="8120"/>
                <a:ext cx="2412" cy="370"/>
              </a:xfrm>
              <a:prstGeom prst="rect">
                <a:avLst/>
              </a:prstGeom>
              <a:solidFill>
                <a:srgbClr val="F1F6F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5" name="圖片 4" descr="15996579966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1" y="9728"/>
              <a:ext cx="5311" cy="840"/>
            </a:xfrm>
            <a:prstGeom prst="rect">
              <a:avLst/>
            </a:prstGeom>
          </p:spPr>
        </p:pic>
        <p:pic>
          <p:nvPicPr>
            <p:cNvPr id="6" name="圖片 5" descr="15996579942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1" y="8618"/>
              <a:ext cx="4846" cy="1380"/>
            </a:xfrm>
            <a:prstGeom prst="rect">
              <a:avLst/>
            </a:prstGeom>
          </p:spPr>
        </p:pic>
        <p:pic>
          <p:nvPicPr>
            <p:cNvPr id="9" name="圖片 8" descr="15996590077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4" y="6414"/>
              <a:ext cx="2275" cy="197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矩形 1"/>
          <p:cNvSpPr/>
          <p:nvPr/>
        </p:nvSpPr>
        <p:spPr>
          <a:xfrm>
            <a:off x="685800" y="457200"/>
            <a:ext cx="268014" cy="5891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15490" y="538408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LiH</a:t>
            </a:r>
            <a:r>
              <a:rPr lang="en-US" altLang="zh-TW" dirty="0"/>
              <a:t> molecule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291320" y="5062220"/>
            <a:ext cx="633095" cy="1644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429750" y="5648960"/>
            <a:ext cx="356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...</a:t>
            </a:r>
          </a:p>
        </p:txBody>
      </p:sp>
      <p:pic>
        <p:nvPicPr>
          <p:cNvPr id="3" name="Picture 2" descr="Quantum computing and quantum supremacy, explained | WIRED UK">
            <a:extLst>
              <a:ext uri="{FF2B5EF4-FFF2-40B4-BE49-F238E27FC236}">
                <a16:creationId xmlns:a16="http://schemas.microsoft.com/office/drawing/2014/main" id="{D923ED32-3471-4EBE-887E-D896ED57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antum computing and quantum supremacy, explained | WIRED UK">
            <a:extLst>
              <a:ext uri="{FF2B5EF4-FFF2-40B4-BE49-F238E27FC236}">
                <a16:creationId xmlns:a16="http://schemas.microsoft.com/office/drawing/2014/main" id="{9ACCD62B-3253-4B30-BE8C-9C04D04C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545" y="-87548"/>
            <a:ext cx="13016270" cy="71109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642152A-9899-495D-A0DA-FD818AFE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and Data Structure</a:t>
            </a:r>
            <a:endParaRPr lang="zh-TW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F1FBC-5936-4BCE-943A-91979F6AE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844"/>
            <a:ext cx="7543800" cy="473115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6C636-2CBA-4A5D-8906-49D8416B0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29" y="-87548"/>
            <a:ext cx="5694878" cy="37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314B32-0AF0-4C61-93E7-475894D4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AQGD Code Snippet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636A14-9A30-4CB5-B92D-32F38FEF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Ref: </a:t>
            </a:r>
          </a:p>
          <a:p>
            <a:pPr marL="0" indent="0">
              <a:buNone/>
            </a:pPr>
            <a:r>
              <a:rPr lang="en-US" altLang="zh-TW" dirty="0"/>
              <a:t>Valuating analytic gradient on quantum hardware, PRA 99,032331 (2019)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CF5A74-282A-47AF-8817-FF7A25B7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8272"/>
            <a:ext cx="10576748" cy="23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7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Parametrized Quantum Circuit (PQC)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17" y="1610494"/>
            <a:ext cx="10759966" cy="38081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75923" y="5428451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  <a:sym typeface="+mn-ea"/>
              </a:rPr>
              <a:t>Optimizer:</a:t>
            </a:r>
            <a:r>
              <a:rPr lang="zh-TW" altLang="en-US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  <a:sym typeface="+mn-ea"/>
              </a:rPr>
              <a:t> </a:t>
            </a:r>
            <a:r>
              <a:rPr lang="en-US" altLang="zh-TW" b="1" dirty="0"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  <a:sym typeface="+mn-ea"/>
              </a:rPr>
              <a:t>AQGD</a:t>
            </a:r>
            <a:endParaRPr lang="en-US" altLang="zh-TW" dirty="0">
              <a:latin typeface="Times New Roman" panose="02020603050405020304" charset="0"/>
              <a:ea typeface="標楷體" panose="03000509000000000000" charset="-120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28239" y="4765381"/>
            <a:ext cx="2047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標楷體" panose="03000509000000000000" charset="-120"/>
                <a:cs typeface="Times New Roman" panose="02020603050405020304" charset="0"/>
                <a:sym typeface="+mn-ea"/>
              </a:rPr>
              <a:t>Loss function: sum of expectation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10594428" y="2207172"/>
            <a:ext cx="634562" cy="25461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接點: 肘形 20"/>
          <p:cNvCxnSpPr/>
          <p:nvPr/>
        </p:nvCxnSpPr>
        <p:spPr>
          <a:xfrm rot="10800000">
            <a:off x="5935718" y="5411713"/>
            <a:ext cx="777763" cy="201409"/>
          </a:xfrm>
          <a:prstGeom prst="bentConnector3">
            <a:avLst>
              <a:gd name="adj1" fmla="val 1016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100830" y="532775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W’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056290" y="1296492"/>
            <a:ext cx="691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We changed our plan and focus on the quantum block of original model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21" y="88915"/>
            <a:ext cx="2301930" cy="152644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8846562" y="230188"/>
            <a:ext cx="7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Recall:</a:t>
            </a:r>
            <a:endParaRPr lang="zh-TW" altLang="en-US" dirty="0"/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91" y="5327752"/>
            <a:ext cx="1126579" cy="459828"/>
          </a:xfrm>
          <a:prstGeom prst="rect">
            <a:avLst/>
          </a:prstGeom>
        </p:spPr>
      </p:pic>
      <p:cxnSp>
        <p:nvCxnSpPr>
          <p:cNvPr id="8" name="接點: 肘形 7"/>
          <p:cNvCxnSpPr/>
          <p:nvPr/>
        </p:nvCxnSpPr>
        <p:spPr>
          <a:xfrm rot="10800000" flipV="1">
            <a:off x="8773513" y="5418606"/>
            <a:ext cx="1678598" cy="194510"/>
          </a:xfrm>
          <a:prstGeom prst="bentConnector3">
            <a:avLst>
              <a:gd name="adj1" fmla="val -1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3A52C-7187-4628-BF65-AE232034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483199"/>
            <a:ext cx="10515600" cy="1325563"/>
          </a:xfrm>
        </p:spPr>
        <p:txBody>
          <a:bodyPr/>
          <a:lstStyle/>
          <a:p>
            <a:r>
              <a:rPr lang="en-US" altLang="zh-TW" dirty="0"/>
              <a:t>PQC+AQGD</a:t>
            </a:r>
            <a:endParaRPr lang="zh-TW" altLang="en-US" dirty="0"/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B72476CF-3AE9-410A-8FEA-90E7A4248D97}"/>
              </a:ext>
            </a:extLst>
          </p:cNvPr>
          <p:cNvSpPr txBox="1"/>
          <p:nvPr/>
        </p:nvSpPr>
        <p:spPr>
          <a:xfrm>
            <a:off x="2339974" y="1958149"/>
            <a:ext cx="7144494" cy="156966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we only use the single-qubit rotation gate in the VQE,</a:t>
            </a:r>
          </a:p>
          <a:p>
            <a:r>
              <a:rPr lang="en-US" altLang="zh-TW" sz="2400" dirty="0"/>
              <a:t>We can </a:t>
            </a:r>
            <a:r>
              <a:rPr lang="en-US" altLang="zh-TW" sz="2400" b="1" dirty="0"/>
              <a:t>exactly</a:t>
            </a:r>
            <a:r>
              <a:rPr lang="en-US" altLang="zh-TW" sz="2400" dirty="0"/>
              <a:t> derive the gradient of loss function by </a:t>
            </a:r>
            <a:r>
              <a:rPr lang="en-US" altLang="zh-TW" sz="2400" b="1" dirty="0"/>
              <a:t>AQGD </a:t>
            </a:r>
          </a:p>
          <a:p>
            <a:r>
              <a:rPr lang="en-US" altLang="zh-TW" sz="2400" dirty="0"/>
              <a:t>formulation rather than approximated gradient.</a:t>
            </a:r>
            <a:endParaRPr lang="zh-TW" altLang="en-US" sz="2400" dirty="0"/>
          </a:p>
        </p:txBody>
      </p:sp>
      <p:pic>
        <p:nvPicPr>
          <p:cNvPr id="7" name="圖片 39">
            <a:extLst>
              <a:ext uri="{FF2B5EF4-FFF2-40B4-BE49-F238E27FC236}">
                <a16:creationId xmlns:a16="http://schemas.microsoft.com/office/drawing/2014/main" id="{365FF0B1-ACD5-4137-91B8-C04054F8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631" y="4684713"/>
            <a:ext cx="1140821" cy="512647"/>
          </a:xfrm>
          <a:prstGeom prst="rect">
            <a:avLst/>
          </a:prstGeom>
        </p:spPr>
      </p:pic>
      <p:pic>
        <p:nvPicPr>
          <p:cNvPr id="9" name="圖片 29">
            <a:extLst>
              <a:ext uri="{FF2B5EF4-FFF2-40B4-BE49-F238E27FC236}">
                <a16:creationId xmlns:a16="http://schemas.microsoft.com/office/drawing/2014/main" id="{8D286611-A88F-4AB8-9034-229D16C7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21" y="3826583"/>
            <a:ext cx="4419600" cy="504825"/>
          </a:xfrm>
          <a:prstGeom prst="rect">
            <a:avLst/>
          </a:prstGeom>
        </p:spPr>
      </p:pic>
      <p:pic>
        <p:nvPicPr>
          <p:cNvPr id="11" name="圖片 36">
            <a:extLst>
              <a:ext uri="{FF2B5EF4-FFF2-40B4-BE49-F238E27FC236}">
                <a16:creationId xmlns:a16="http://schemas.microsoft.com/office/drawing/2014/main" id="{3F500E78-FCEF-4E3D-8F48-9FB7222D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325" y="4738404"/>
            <a:ext cx="29622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We also apply model to the MNIST and Dog-and-Cat dataset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ow to Classify Photos of Dogs and Cats (with 97% accuracy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758559" cy="35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evelop a CNN for MNIST Handwritten Digi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00" y="1825340"/>
            <a:ext cx="4644690" cy="34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D9989-24FF-42CF-AC9E-33DF6168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RyN</a:t>
            </a:r>
            <a:r>
              <a:rPr lang="en-US" altLang="zh-TW" dirty="0"/>
              <a:t>: apply Hadamard gates and Ry gates to N-qubit and measure the qubits 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A46521-3D56-492C-8B97-E8AAB1A3C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27" y="1473765"/>
            <a:ext cx="5355457" cy="1955235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4897847-3983-4115-B155-FF51AD42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6" y="1980361"/>
            <a:ext cx="6650421" cy="326171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5E4E4D-A9F4-4C1C-9F9C-ADFEBF652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08" y="3429000"/>
            <a:ext cx="4622156" cy="31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1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502</Words>
  <Application>Microsoft Office PowerPoint</Application>
  <PresentationFormat>Widescreen</PresentationFormat>
  <Paragraphs>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標楷體</vt:lpstr>
      <vt:lpstr>Arial</vt:lpstr>
      <vt:lpstr>Calibri</vt:lpstr>
      <vt:lpstr>Calibri Light</vt:lpstr>
      <vt:lpstr>Times New Roman</vt:lpstr>
      <vt:lpstr>Office 主题</vt:lpstr>
      <vt:lpstr>NTU-IBM Q System 2020 Q-Camp</vt:lpstr>
      <vt:lpstr>Reference</vt:lpstr>
      <vt:lpstr>PowerPoint Presentation</vt:lpstr>
      <vt:lpstr>Flow and Data Structure</vt:lpstr>
      <vt:lpstr>AQGD Code Snippet</vt:lpstr>
      <vt:lpstr>Parametrized Quantum Circuit (PQC)</vt:lpstr>
      <vt:lpstr>PQC+AQGD</vt:lpstr>
      <vt:lpstr>We also apply model to the MNIST and Dog-and-Cat dataset </vt:lpstr>
      <vt:lpstr>RyN: apply Hadamard gates and Ry gates to N-qubit and measure the qubits  </vt:lpstr>
      <vt:lpstr>Ladder Circuit(Using staggered CNOT gates to make more entangled)</vt:lpstr>
      <vt:lpstr>The GHZ version</vt:lpstr>
      <vt:lpstr>Sub-block of MPS-inspired ansatz </vt:lpstr>
      <vt:lpstr>Bell state</vt:lpstr>
      <vt:lpstr>U3(unitary operation to three phase angles) gate run on MNIST dataset</vt:lpstr>
      <vt:lpstr>Accuracy Comparison Between Difference RyN Gates Circuit</vt:lpstr>
      <vt:lpstr>PowerPoint Presentation</vt:lpstr>
      <vt:lpstr>In Progress:    Code Cat&amp;Dog</vt:lpstr>
      <vt:lpstr>Summaries</vt:lpstr>
      <vt:lpstr>In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Bruce</dc:creator>
  <cp:lastModifiedBy>米 劉</cp:lastModifiedBy>
  <cp:revision>141</cp:revision>
  <dcterms:created xsi:type="dcterms:W3CDTF">2020-09-09T02:31:00Z</dcterms:created>
  <dcterms:modified xsi:type="dcterms:W3CDTF">2020-09-10T02:38:49Z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1028-10.8.2.6633</vt:lpwstr>
  </property>
</Properties>
</file>